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38" r:id="rId3"/>
    <p:sldId id="333" r:id="rId4"/>
    <p:sldId id="342" r:id="rId5"/>
    <p:sldId id="343" r:id="rId6"/>
    <p:sldId id="344" r:id="rId7"/>
    <p:sldId id="334" r:id="rId8"/>
    <p:sldId id="336" r:id="rId9"/>
    <p:sldId id="341" r:id="rId10"/>
    <p:sldId id="335" r:id="rId11"/>
    <p:sldId id="34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86" d="100"/>
          <a:sy n="86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самооценки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владения компетенциями (1-й год) 2018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3642310668613231E-2"/>
          <c:y val="0.23633115996247073"/>
          <c:w val="0.87218852962528615"/>
          <c:h val="0.64920820417809766"/>
        </c:manualLayout>
      </c:layout>
      <c:radarChart>
        <c:radarStyle val="marker"/>
        <c:varyColors val="0"/>
        <c:ser>
          <c:idx val="0"/>
          <c:order val="0"/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</c:numCache>
            </c:numRef>
          </c:val>
          <c:extLst>
            <c:ext xmlns:c16="http://schemas.microsoft.com/office/drawing/2014/chart" uri="{C3380CC4-5D6E-409C-BE32-E72D297353CC}">
              <c16:uniqueId val="{00000000-C945-4688-9422-6823EEAF7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151552"/>
        <c:axId val="80943296"/>
      </c:radarChart>
      <c:catAx>
        <c:axId val="16015155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0943296"/>
        <c:crosses val="autoZero"/>
        <c:auto val="1"/>
        <c:lblAlgn val="ctr"/>
        <c:lblOffset val="100"/>
        <c:noMultiLvlLbl val="0"/>
      </c:catAx>
      <c:valAx>
        <c:axId val="80943296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solidFill>
              <a:srgbClr val="00CC99"/>
            </a:solidFill>
          </a:ln>
        </c:spPr>
        <c:txPr>
          <a:bodyPr rot="-60000"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51552"/>
        <c:crosses val="autoZero"/>
        <c:crossBetween val="between"/>
        <c:majorUnit val="1"/>
        <c:min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самооценки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владения компетенциями* (2-й год)</a:t>
            </a:r>
            <a:r>
              <a:rPr lang="ru-RU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</c:numCache>
            </c:numRef>
          </c:val>
          <c:extLst>
            <c:ext xmlns:c16="http://schemas.microsoft.com/office/drawing/2014/chart" uri="{C3380CC4-5D6E-409C-BE32-E72D297353CC}">
              <c16:uniqueId val="{00000000-9B60-45D6-B6ED-CCEECD63D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029376"/>
        <c:axId val="146302656"/>
      </c:radarChart>
      <c:catAx>
        <c:axId val="14902937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6302656"/>
        <c:crosses val="autoZero"/>
        <c:auto val="1"/>
        <c:lblAlgn val="ctr"/>
        <c:lblOffset val="100"/>
        <c:noMultiLvlLbl val="0"/>
      </c:catAx>
      <c:valAx>
        <c:axId val="146302656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solidFill>
              <a:srgbClr val="00CC99"/>
            </a:solidFill>
          </a:ln>
        </c:spPr>
        <c:txPr>
          <a:bodyPr rot="-60000"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9029376"/>
        <c:crosses val="autoZero"/>
        <c:crossBetween val="between"/>
        <c:majorUnit val="1"/>
        <c:min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самооценки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владения компетенциями* (3-й год)</a:t>
            </a:r>
            <a:r>
              <a:rPr lang="ru-RU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641751870568412E-2"/>
          <c:y val="0.27305920093321667"/>
          <c:w val="0.83069659576135069"/>
          <c:h val="0.59462256320524032"/>
        </c:manualLayout>
      </c:layout>
      <c:radarChart>
        <c:radarStyle val="marker"/>
        <c:varyColors val="0"/>
        <c:ser>
          <c:idx val="0"/>
          <c:order val="0"/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</c:numCache>
            </c:numRef>
          </c:val>
          <c:extLst>
            <c:ext xmlns:c16="http://schemas.microsoft.com/office/drawing/2014/chart" uri="{C3380CC4-5D6E-409C-BE32-E72D297353CC}">
              <c16:uniqueId val="{00000000-594D-495C-8253-27FA9037C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045056"/>
        <c:axId val="85572352"/>
      </c:radarChart>
      <c:catAx>
        <c:axId val="1600450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572352"/>
        <c:crosses val="autoZero"/>
        <c:auto val="1"/>
        <c:lblAlgn val="ctr"/>
        <c:lblOffset val="100"/>
        <c:noMultiLvlLbl val="0"/>
      </c:catAx>
      <c:valAx>
        <c:axId val="85572352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solidFill>
              <a:srgbClr val="00CC99"/>
            </a:solidFill>
          </a:ln>
        </c:spPr>
        <c:txPr>
          <a:bodyPr rot="-60000"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045056"/>
        <c:crosses val="autoZero"/>
        <c:crossBetween val="between"/>
        <c:majorUnit val="1"/>
        <c:minorUnit val="0.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</a:t>
            </a:r>
            <a:r>
              <a:rPr lang="ru-RU" baseline="0" dirty="0"/>
              <a:t> востребованности компетенций руководителей здравоохранения РК 2018 </a:t>
            </a:r>
            <a:r>
              <a:rPr lang="ru-RU" baseline="0" dirty="0" smtClean="0"/>
              <a:t>(%)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Лист3!$DA$4:$DA$37</c:f>
              <c:numCache>
                <c:formatCode>0.0</c:formatCode>
                <c:ptCount val="30"/>
                <c:pt idx="0">
                  <c:v>4.097605893186004</c:v>
                </c:pt>
                <c:pt idx="1">
                  <c:v>6.6758747697974217</c:v>
                </c:pt>
                <c:pt idx="2">
                  <c:v>2.7163904235727441</c:v>
                </c:pt>
                <c:pt idx="3">
                  <c:v>4.3738489871086559</c:v>
                </c:pt>
                <c:pt idx="4">
                  <c:v>2.9005524861878453</c:v>
                </c:pt>
                <c:pt idx="5">
                  <c:v>5.2486187845303869</c:v>
                </c:pt>
                <c:pt idx="6">
                  <c:v>4.1436464088397784</c:v>
                </c:pt>
                <c:pt idx="7">
                  <c:v>4.4198895027624303</c:v>
                </c:pt>
                <c:pt idx="8">
                  <c:v>5.0644567219152856</c:v>
                </c:pt>
                <c:pt idx="9">
                  <c:v>2.8084714548802947</c:v>
                </c:pt>
                <c:pt idx="10">
                  <c:v>2.5322283609576428</c:v>
                </c:pt>
                <c:pt idx="11">
                  <c:v>2.8084714548802947</c:v>
                </c:pt>
                <c:pt idx="12">
                  <c:v>2.2559852670349909</c:v>
                </c:pt>
                <c:pt idx="13">
                  <c:v>2.117863720073665</c:v>
                </c:pt>
                <c:pt idx="14">
                  <c:v>5.70902394106814</c:v>
                </c:pt>
                <c:pt idx="15">
                  <c:v>2.5322283609576428</c:v>
                </c:pt>
                <c:pt idx="16">
                  <c:v>2.5782688766114181</c:v>
                </c:pt>
                <c:pt idx="17">
                  <c:v>2.8084714548802947</c:v>
                </c:pt>
                <c:pt idx="18">
                  <c:v>2.9465930018416207</c:v>
                </c:pt>
                <c:pt idx="19">
                  <c:v>3.0386740331491713</c:v>
                </c:pt>
                <c:pt idx="20">
                  <c:v>6.1694290976058932</c:v>
                </c:pt>
                <c:pt idx="21">
                  <c:v>1.979742173112339</c:v>
                </c:pt>
                <c:pt idx="22">
                  <c:v>4.3738489871086559</c:v>
                </c:pt>
                <c:pt idx="23">
                  <c:v>4.3738489871086559</c:v>
                </c:pt>
                <c:pt idx="24">
                  <c:v>2.2099447513812152</c:v>
                </c:pt>
                <c:pt idx="25">
                  <c:v>3.6832412523020261</c:v>
                </c:pt>
                <c:pt idx="26">
                  <c:v>2.0257826887661143</c:v>
                </c:pt>
                <c:pt idx="27">
                  <c:v>1.1049723756906076</c:v>
                </c:pt>
                <c:pt idx="28">
                  <c:v>1.1510128913443831</c:v>
                </c:pt>
                <c:pt idx="29">
                  <c:v>1.1510128913443831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E-4BB4-A458-FFAB071A34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9740160"/>
        <c:axId val="146303808"/>
      </c:barChart>
      <c:catAx>
        <c:axId val="1797401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6303808"/>
        <c:crosses val="autoZero"/>
        <c:auto val="1"/>
        <c:lblAlgn val="ctr"/>
        <c:lblOffset val="100"/>
        <c:noMultiLvlLbl val="0"/>
      </c:catAx>
      <c:valAx>
        <c:axId val="14630380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79740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Диаграмма</a:t>
            </a:r>
            <a:r>
              <a:rPr lang="ru-RU" baseline="0"/>
              <a:t> востребованности компетенций заместителей здравоохранения РК 2018 (%)</a:t>
            </a:r>
            <a:endParaRPr lang="ru-RU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Лист3!$D$4:$D$37</c:f>
            </c:numRef>
          </c:val>
          <c:extLst>
            <c:ext xmlns:c16="http://schemas.microsoft.com/office/drawing/2014/chart" uri="{C3380CC4-5D6E-409C-BE32-E72D297353CC}">
              <c16:uniqueId val="{00000000-C785-4E01-BC7F-350D8AA3474F}"/>
            </c:ext>
          </c:extLst>
        </c:ser>
        <c:ser>
          <c:idx val="1"/>
          <c:order val="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Лист3!$E$4:$E$37</c:f>
            </c:numRef>
          </c:val>
          <c:extLst>
            <c:ext xmlns:c16="http://schemas.microsoft.com/office/drawing/2014/chart" uri="{C3380CC4-5D6E-409C-BE32-E72D297353CC}">
              <c16:uniqueId val="{00000001-C785-4E01-BC7F-350D8AA3474F}"/>
            </c:ext>
          </c:extLst>
        </c:ser>
        <c:ser>
          <c:idx val="2"/>
          <c:order val="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Лист3!$F$4:$F$37</c:f>
            </c:numRef>
          </c:val>
          <c:extLst>
            <c:ext xmlns:c16="http://schemas.microsoft.com/office/drawing/2014/chart" uri="{C3380CC4-5D6E-409C-BE32-E72D297353CC}">
              <c16:uniqueId val="{00000002-C785-4E01-BC7F-350D8AA3474F}"/>
            </c:ext>
          </c:extLst>
        </c:ser>
        <c:ser>
          <c:idx val="3"/>
          <c:order val="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Лист3!$G$4:$G$37</c:f>
            </c:numRef>
          </c:val>
          <c:extLst>
            <c:ext xmlns:c16="http://schemas.microsoft.com/office/drawing/2014/chart" uri="{C3380CC4-5D6E-409C-BE32-E72D297353CC}">
              <c16:uniqueId val="{00000003-C785-4E01-BC7F-350D8AA3474F}"/>
            </c:ext>
          </c:extLst>
        </c:ser>
        <c:ser>
          <c:idx val="4"/>
          <c:order val="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Лист3!$H$4:$H$37</c:f>
            </c:numRef>
          </c:val>
          <c:extLst>
            <c:ext xmlns:c16="http://schemas.microsoft.com/office/drawing/2014/chart" uri="{C3380CC4-5D6E-409C-BE32-E72D297353CC}">
              <c16:uniqueId val="{00000004-C785-4E01-BC7F-350D8AA3474F}"/>
            </c:ext>
          </c:extLst>
        </c:ser>
        <c:ser>
          <c:idx val="5"/>
          <c:order val="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Лист3!$I$4:$I$37</c:f>
            </c:numRef>
          </c:val>
          <c:extLst>
            <c:ext xmlns:c16="http://schemas.microsoft.com/office/drawing/2014/chart" uri="{C3380CC4-5D6E-409C-BE32-E72D297353CC}">
              <c16:uniqueId val="{00000005-C785-4E01-BC7F-350D8AA3474F}"/>
            </c:ext>
          </c:extLst>
        </c:ser>
        <c:ser>
          <c:idx val="6"/>
          <c:order val="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Лист3!$J$4:$J$37</c:f>
            </c:numRef>
          </c:val>
          <c:extLst>
            <c:ext xmlns:c16="http://schemas.microsoft.com/office/drawing/2014/chart" uri="{C3380CC4-5D6E-409C-BE32-E72D297353CC}">
              <c16:uniqueId val="{00000006-C785-4E01-BC7F-350D8AA3474F}"/>
            </c:ext>
          </c:extLst>
        </c:ser>
        <c:ser>
          <c:idx val="7"/>
          <c:order val="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Лист3!$K$4:$K$37</c:f>
            </c:numRef>
          </c:val>
          <c:extLst>
            <c:ext xmlns:c16="http://schemas.microsoft.com/office/drawing/2014/chart" uri="{C3380CC4-5D6E-409C-BE32-E72D297353CC}">
              <c16:uniqueId val="{00000007-C785-4E01-BC7F-350D8AA3474F}"/>
            </c:ext>
          </c:extLst>
        </c:ser>
        <c:ser>
          <c:idx val="8"/>
          <c:order val="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Лист3!$L$4:$L$37</c:f>
            </c:numRef>
          </c:val>
          <c:extLst>
            <c:ext xmlns:c16="http://schemas.microsoft.com/office/drawing/2014/chart" uri="{C3380CC4-5D6E-409C-BE32-E72D297353CC}">
              <c16:uniqueId val="{00000008-C785-4E01-BC7F-350D8AA3474F}"/>
            </c:ext>
          </c:extLst>
        </c:ser>
        <c:ser>
          <c:idx val="9"/>
          <c:order val="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Лист3!$M$4:$M$37</c:f>
            </c:numRef>
          </c:val>
          <c:extLst>
            <c:ext xmlns:c16="http://schemas.microsoft.com/office/drawing/2014/chart" uri="{C3380CC4-5D6E-409C-BE32-E72D297353CC}">
              <c16:uniqueId val="{00000009-C785-4E01-BC7F-350D8AA3474F}"/>
            </c:ext>
          </c:extLst>
        </c:ser>
        <c:ser>
          <c:idx val="10"/>
          <c:order val="1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Лист3!$N$4:$N$37</c:f>
            </c:numRef>
          </c:val>
          <c:extLst>
            <c:ext xmlns:c16="http://schemas.microsoft.com/office/drawing/2014/chart" uri="{C3380CC4-5D6E-409C-BE32-E72D297353CC}">
              <c16:uniqueId val="{0000000A-C785-4E01-BC7F-350D8AA3474F}"/>
            </c:ext>
          </c:extLst>
        </c:ser>
        <c:ser>
          <c:idx val="11"/>
          <c:order val="1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Лист3!$O$4:$O$37</c:f>
            </c:numRef>
          </c:val>
          <c:extLst>
            <c:ext xmlns:c16="http://schemas.microsoft.com/office/drawing/2014/chart" uri="{C3380CC4-5D6E-409C-BE32-E72D297353CC}">
              <c16:uniqueId val="{0000000B-C785-4E01-BC7F-350D8AA3474F}"/>
            </c:ext>
          </c:extLst>
        </c:ser>
        <c:ser>
          <c:idx val="12"/>
          <c:order val="1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Лист3!$P$4:$P$37</c:f>
            </c:numRef>
          </c:val>
          <c:extLst>
            <c:ext xmlns:c16="http://schemas.microsoft.com/office/drawing/2014/chart" uri="{C3380CC4-5D6E-409C-BE32-E72D297353CC}">
              <c16:uniqueId val="{0000000C-C785-4E01-BC7F-350D8AA3474F}"/>
            </c:ext>
          </c:extLst>
        </c:ser>
        <c:ser>
          <c:idx val="13"/>
          <c:order val="1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Лист3!$Q$4:$Q$37</c:f>
            </c:numRef>
          </c:val>
          <c:extLst>
            <c:ext xmlns:c16="http://schemas.microsoft.com/office/drawing/2014/chart" uri="{C3380CC4-5D6E-409C-BE32-E72D297353CC}">
              <c16:uniqueId val="{0000000D-C785-4E01-BC7F-350D8AA3474F}"/>
            </c:ext>
          </c:extLst>
        </c:ser>
        <c:ser>
          <c:idx val="14"/>
          <c:order val="1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Лист3!$R$4:$R$37</c:f>
            </c:numRef>
          </c:val>
          <c:extLst>
            <c:ext xmlns:c16="http://schemas.microsoft.com/office/drawing/2014/chart" uri="{C3380CC4-5D6E-409C-BE32-E72D297353CC}">
              <c16:uniqueId val="{0000000E-C785-4E01-BC7F-350D8AA3474F}"/>
            </c:ext>
          </c:extLst>
        </c:ser>
        <c:ser>
          <c:idx val="15"/>
          <c:order val="1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Лист3!$S$4:$S$37</c:f>
            </c:numRef>
          </c:val>
          <c:extLst>
            <c:ext xmlns:c16="http://schemas.microsoft.com/office/drawing/2014/chart" uri="{C3380CC4-5D6E-409C-BE32-E72D297353CC}">
              <c16:uniqueId val="{0000000F-C785-4E01-BC7F-350D8AA3474F}"/>
            </c:ext>
          </c:extLst>
        </c:ser>
        <c:ser>
          <c:idx val="16"/>
          <c:order val="1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Лист3!$T$4:$T$37</c:f>
            </c:numRef>
          </c:val>
          <c:extLst>
            <c:ext xmlns:c16="http://schemas.microsoft.com/office/drawing/2014/chart" uri="{C3380CC4-5D6E-409C-BE32-E72D297353CC}">
              <c16:uniqueId val="{00000010-C785-4E01-BC7F-350D8AA3474F}"/>
            </c:ext>
          </c:extLst>
        </c:ser>
        <c:ser>
          <c:idx val="17"/>
          <c:order val="1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Лист3!$U$4:$U$37</c:f>
            </c:numRef>
          </c:val>
          <c:extLst>
            <c:ext xmlns:c16="http://schemas.microsoft.com/office/drawing/2014/chart" uri="{C3380CC4-5D6E-409C-BE32-E72D297353CC}">
              <c16:uniqueId val="{00000011-C785-4E01-BC7F-350D8AA3474F}"/>
            </c:ext>
          </c:extLst>
        </c:ser>
        <c:ser>
          <c:idx val="18"/>
          <c:order val="1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Лист3!$V$4:$V$37</c:f>
            </c:numRef>
          </c:val>
          <c:extLst>
            <c:ext xmlns:c16="http://schemas.microsoft.com/office/drawing/2014/chart" uri="{C3380CC4-5D6E-409C-BE32-E72D297353CC}">
              <c16:uniqueId val="{00000012-C785-4E01-BC7F-350D8AA3474F}"/>
            </c:ext>
          </c:extLst>
        </c:ser>
        <c:ser>
          <c:idx val="19"/>
          <c:order val="1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Лист3!$W$4:$W$37</c:f>
            </c:numRef>
          </c:val>
          <c:extLst>
            <c:ext xmlns:c16="http://schemas.microsoft.com/office/drawing/2014/chart" uri="{C3380CC4-5D6E-409C-BE32-E72D297353CC}">
              <c16:uniqueId val="{00000013-C785-4E01-BC7F-350D8AA3474F}"/>
            </c:ext>
          </c:extLst>
        </c:ser>
        <c:ser>
          <c:idx val="20"/>
          <c:order val="2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Лист3!$X$4:$X$37</c:f>
            </c:numRef>
          </c:val>
          <c:extLst>
            <c:ext xmlns:c16="http://schemas.microsoft.com/office/drawing/2014/chart" uri="{C3380CC4-5D6E-409C-BE32-E72D297353CC}">
              <c16:uniqueId val="{00000014-C785-4E01-BC7F-350D8AA3474F}"/>
            </c:ext>
          </c:extLst>
        </c:ser>
        <c:ser>
          <c:idx val="21"/>
          <c:order val="2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Лист3!$Y$4:$Y$37</c:f>
            </c:numRef>
          </c:val>
          <c:extLst>
            <c:ext xmlns:c16="http://schemas.microsoft.com/office/drawing/2014/chart" uri="{C3380CC4-5D6E-409C-BE32-E72D297353CC}">
              <c16:uniqueId val="{00000015-C785-4E01-BC7F-350D8AA3474F}"/>
            </c:ext>
          </c:extLst>
        </c:ser>
        <c:ser>
          <c:idx val="22"/>
          <c:order val="2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Лист3!$Z$4:$Z$37</c:f>
            </c:numRef>
          </c:val>
          <c:extLst>
            <c:ext xmlns:c16="http://schemas.microsoft.com/office/drawing/2014/chart" uri="{C3380CC4-5D6E-409C-BE32-E72D297353CC}">
              <c16:uniqueId val="{00000016-C785-4E01-BC7F-350D8AA3474F}"/>
            </c:ext>
          </c:extLst>
        </c:ser>
        <c:ser>
          <c:idx val="23"/>
          <c:order val="2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Лист3!$AA$4:$AA$37</c:f>
            </c:numRef>
          </c:val>
          <c:extLst>
            <c:ext xmlns:c16="http://schemas.microsoft.com/office/drawing/2014/chart" uri="{C3380CC4-5D6E-409C-BE32-E72D297353CC}">
              <c16:uniqueId val="{00000017-C785-4E01-BC7F-350D8AA3474F}"/>
            </c:ext>
          </c:extLst>
        </c:ser>
        <c:ser>
          <c:idx val="24"/>
          <c:order val="2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Лист3!$AB$4:$AB$37</c:f>
            </c:numRef>
          </c:val>
          <c:extLst>
            <c:ext xmlns:c16="http://schemas.microsoft.com/office/drawing/2014/chart" uri="{C3380CC4-5D6E-409C-BE32-E72D297353CC}">
              <c16:uniqueId val="{00000018-C785-4E01-BC7F-350D8AA3474F}"/>
            </c:ext>
          </c:extLst>
        </c:ser>
        <c:ser>
          <c:idx val="25"/>
          <c:order val="2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Лист3!$AC$4:$AC$37</c:f>
            </c:numRef>
          </c:val>
          <c:extLst>
            <c:ext xmlns:c16="http://schemas.microsoft.com/office/drawing/2014/chart" uri="{C3380CC4-5D6E-409C-BE32-E72D297353CC}">
              <c16:uniqueId val="{00000019-C785-4E01-BC7F-350D8AA3474F}"/>
            </c:ext>
          </c:extLst>
        </c:ser>
        <c:ser>
          <c:idx val="26"/>
          <c:order val="2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Лист3!$AD$4:$AD$37</c:f>
            </c:numRef>
          </c:val>
          <c:extLst>
            <c:ext xmlns:c16="http://schemas.microsoft.com/office/drawing/2014/chart" uri="{C3380CC4-5D6E-409C-BE32-E72D297353CC}">
              <c16:uniqueId val="{0000001A-C785-4E01-BC7F-350D8AA3474F}"/>
            </c:ext>
          </c:extLst>
        </c:ser>
        <c:ser>
          <c:idx val="27"/>
          <c:order val="2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Лист3!$AE$4:$AE$37</c:f>
            </c:numRef>
          </c:val>
          <c:extLst>
            <c:ext xmlns:c16="http://schemas.microsoft.com/office/drawing/2014/chart" uri="{C3380CC4-5D6E-409C-BE32-E72D297353CC}">
              <c16:uniqueId val="{0000001B-C785-4E01-BC7F-350D8AA3474F}"/>
            </c:ext>
          </c:extLst>
        </c:ser>
        <c:ser>
          <c:idx val="28"/>
          <c:order val="2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Лист3!$AF$4:$AF$37</c:f>
            </c:numRef>
          </c:val>
          <c:extLst>
            <c:ext xmlns:c16="http://schemas.microsoft.com/office/drawing/2014/chart" uri="{C3380CC4-5D6E-409C-BE32-E72D297353CC}">
              <c16:uniqueId val="{0000001C-C785-4E01-BC7F-350D8AA3474F}"/>
            </c:ext>
          </c:extLst>
        </c:ser>
        <c:ser>
          <c:idx val="29"/>
          <c:order val="2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Лист3!$AG$4:$AG$37</c:f>
            </c:numRef>
          </c:val>
          <c:extLst>
            <c:ext xmlns:c16="http://schemas.microsoft.com/office/drawing/2014/chart" uri="{C3380CC4-5D6E-409C-BE32-E72D297353CC}">
              <c16:uniqueId val="{0000001D-C785-4E01-BC7F-350D8AA3474F}"/>
            </c:ext>
          </c:extLst>
        </c:ser>
        <c:ser>
          <c:idx val="30"/>
          <c:order val="3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Лист3!$AH$4:$AH$37</c:f>
            </c:numRef>
          </c:val>
          <c:extLst>
            <c:ext xmlns:c16="http://schemas.microsoft.com/office/drawing/2014/chart" uri="{C3380CC4-5D6E-409C-BE32-E72D297353CC}">
              <c16:uniqueId val="{0000001E-C785-4E01-BC7F-350D8AA3474F}"/>
            </c:ext>
          </c:extLst>
        </c:ser>
        <c:ser>
          <c:idx val="31"/>
          <c:order val="3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Лист3!$AI$4:$AI$37</c:f>
            </c:numRef>
          </c:val>
          <c:extLst>
            <c:ext xmlns:c16="http://schemas.microsoft.com/office/drawing/2014/chart" uri="{C3380CC4-5D6E-409C-BE32-E72D297353CC}">
              <c16:uniqueId val="{0000001F-C785-4E01-BC7F-350D8AA3474F}"/>
            </c:ext>
          </c:extLst>
        </c:ser>
        <c:ser>
          <c:idx val="32"/>
          <c:order val="3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Лист3!$AJ$4:$AJ$37</c:f>
            </c:numRef>
          </c:val>
          <c:extLst>
            <c:ext xmlns:c16="http://schemas.microsoft.com/office/drawing/2014/chart" uri="{C3380CC4-5D6E-409C-BE32-E72D297353CC}">
              <c16:uniqueId val="{00000020-C785-4E01-BC7F-350D8AA3474F}"/>
            </c:ext>
          </c:extLst>
        </c:ser>
        <c:ser>
          <c:idx val="33"/>
          <c:order val="3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Лист3!$AK$4:$AK$37</c:f>
            </c:numRef>
          </c:val>
          <c:extLst>
            <c:ext xmlns:c16="http://schemas.microsoft.com/office/drawing/2014/chart" uri="{C3380CC4-5D6E-409C-BE32-E72D297353CC}">
              <c16:uniqueId val="{00000021-C785-4E01-BC7F-350D8AA3474F}"/>
            </c:ext>
          </c:extLst>
        </c:ser>
        <c:ser>
          <c:idx val="34"/>
          <c:order val="3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Лист3!$AL$4:$AL$37</c:f>
            </c:numRef>
          </c:val>
          <c:extLst>
            <c:ext xmlns:c16="http://schemas.microsoft.com/office/drawing/2014/chart" uri="{C3380CC4-5D6E-409C-BE32-E72D297353CC}">
              <c16:uniqueId val="{00000022-C785-4E01-BC7F-350D8AA3474F}"/>
            </c:ext>
          </c:extLst>
        </c:ser>
        <c:ser>
          <c:idx val="35"/>
          <c:order val="3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Лист3!$AM$4:$AM$37</c:f>
            </c:numRef>
          </c:val>
          <c:extLst>
            <c:ext xmlns:c16="http://schemas.microsoft.com/office/drawing/2014/chart" uri="{C3380CC4-5D6E-409C-BE32-E72D297353CC}">
              <c16:uniqueId val="{00000023-C785-4E01-BC7F-350D8AA3474F}"/>
            </c:ext>
          </c:extLst>
        </c:ser>
        <c:ser>
          <c:idx val="36"/>
          <c:order val="3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Лист3!$AN$4:$AN$37</c:f>
            </c:numRef>
          </c:val>
          <c:extLst>
            <c:ext xmlns:c16="http://schemas.microsoft.com/office/drawing/2014/chart" uri="{C3380CC4-5D6E-409C-BE32-E72D297353CC}">
              <c16:uniqueId val="{00000024-C785-4E01-BC7F-350D8AA3474F}"/>
            </c:ext>
          </c:extLst>
        </c:ser>
        <c:ser>
          <c:idx val="37"/>
          <c:order val="3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Лист3!$AO$4:$AO$37</c:f>
            </c:numRef>
          </c:val>
          <c:extLst>
            <c:ext xmlns:c16="http://schemas.microsoft.com/office/drawing/2014/chart" uri="{C3380CC4-5D6E-409C-BE32-E72D297353CC}">
              <c16:uniqueId val="{00000025-C785-4E01-BC7F-350D8AA3474F}"/>
            </c:ext>
          </c:extLst>
        </c:ser>
        <c:ser>
          <c:idx val="38"/>
          <c:order val="3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Лист3!$AP$4:$AP$37</c:f>
            </c:numRef>
          </c:val>
          <c:extLst>
            <c:ext xmlns:c16="http://schemas.microsoft.com/office/drawing/2014/chart" uri="{C3380CC4-5D6E-409C-BE32-E72D297353CC}">
              <c16:uniqueId val="{00000026-C785-4E01-BC7F-350D8AA3474F}"/>
            </c:ext>
          </c:extLst>
        </c:ser>
        <c:ser>
          <c:idx val="39"/>
          <c:order val="3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Лист3!$AQ$4:$AQ$37</c:f>
            </c:numRef>
          </c:val>
          <c:extLst>
            <c:ext xmlns:c16="http://schemas.microsoft.com/office/drawing/2014/chart" uri="{C3380CC4-5D6E-409C-BE32-E72D297353CC}">
              <c16:uniqueId val="{00000027-C785-4E01-BC7F-350D8AA3474F}"/>
            </c:ext>
          </c:extLst>
        </c:ser>
        <c:ser>
          <c:idx val="40"/>
          <c:order val="4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Лист3!$AR$4:$AR$37</c:f>
            </c:numRef>
          </c:val>
          <c:extLst>
            <c:ext xmlns:c16="http://schemas.microsoft.com/office/drawing/2014/chart" uri="{C3380CC4-5D6E-409C-BE32-E72D297353CC}">
              <c16:uniqueId val="{00000028-C785-4E01-BC7F-350D8AA3474F}"/>
            </c:ext>
          </c:extLst>
        </c:ser>
        <c:ser>
          <c:idx val="41"/>
          <c:order val="4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Лист3!$AS$4:$AS$37</c:f>
            </c:numRef>
          </c:val>
          <c:extLst>
            <c:ext xmlns:c16="http://schemas.microsoft.com/office/drawing/2014/chart" uri="{C3380CC4-5D6E-409C-BE32-E72D297353CC}">
              <c16:uniqueId val="{00000029-C785-4E01-BC7F-350D8AA3474F}"/>
            </c:ext>
          </c:extLst>
        </c:ser>
        <c:ser>
          <c:idx val="42"/>
          <c:order val="4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Лист3!$AT$4:$AT$37</c:f>
            </c:numRef>
          </c:val>
          <c:extLst>
            <c:ext xmlns:c16="http://schemas.microsoft.com/office/drawing/2014/chart" uri="{C3380CC4-5D6E-409C-BE32-E72D297353CC}">
              <c16:uniqueId val="{0000002A-C785-4E01-BC7F-350D8AA3474F}"/>
            </c:ext>
          </c:extLst>
        </c:ser>
        <c:ser>
          <c:idx val="43"/>
          <c:order val="4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Лист3!$AU$4:$AU$37</c:f>
            </c:numRef>
          </c:val>
          <c:extLst>
            <c:ext xmlns:c16="http://schemas.microsoft.com/office/drawing/2014/chart" uri="{C3380CC4-5D6E-409C-BE32-E72D297353CC}">
              <c16:uniqueId val="{0000002B-C785-4E01-BC7F-350D8AA3474F}"/>
            </c:ext>
          </c:extLst>
        </c:ser>
        <c:ser>
          <c:idx val="44"/>
          <c:order val="4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Лист3!$AV$4:$AV$37</c:f>
            </c:numRef>
          </c:val>
          <c:extLst>
            <c:ext xmlns:c16="http://schemas.microsoft.com/office/drawing/2014/chart" uri="{C3380CC4-5D6E-409C-BE32-E72D297353CC}">
              <c16:uniqueId val="{0000002C-C785-4E01-BC7F-350D8AA3474F}"/>
            </c:ext>
          </c:extLst>
        </c:ser>
        <c:ser>
          <c:idx val="45"/>
          <c:order val="4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Лист3!$AW$4:$AW$37</c:f>
            </c:numRef>
          </c:val>
          <c:extLst>
            <c:ext xmlns:c16="http://schemas.microsoft.com/office/drawing/2014/chart" uri="{C3380CC4-5D6E-409C-BE32-E72D297353CC}">
              <c16:uniqueId val="{0000002D-C785-4E01-BC7F-350D8AA3474F}"/>
            </c:ext>
          </c:extLst>
        </c:ser>
        <c:ser>
          <c:idx val="46"/>
          <c:order val="4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Лист3!$AX$4:$AX$37</c:f>
            </c:numRef>
          </c:val>
          <c:extLst>
            <c:ext xmlns:c16="http://schemas.microsoft.com/office/drawing/2014/chart" uri="{C3380CC4-5D6E-409C-BE32-E72D297353CC}">
              <c16:uniqueId val="{0000002E-C785-4E01-BC7F-350D8AA3474F}"/>
            </c:ext>
          </c:extLst>
        </c:ser>
        <c:ser>
          <c:idx val="47"/>
          <c:order val="4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Лист3!$AY$4:$AY$37</c:f>
            </c:numRef>
          </c:val>
          <c:extLst>
            <c:ext xmlns:c16="http://schemas.microsoft.com/office/drawing/2014/chart" uri="{C3380CC4-5D6E-409C-BE32-E72D297353CC}">
              <c16:uniqueId val="{0000002F-C785-4E01-BC7F-350D8AA3474F}"/>
            </c:ext>
          </c:extLst>
        </c:ser>
        <c:ser>
          <c:idx val="48"/>
          <c:order val="4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Лист3!$AZ$4:$AZ$37</c:f>
            </c:numRef>
          </c:val>
          <c:extLst>
            <c:ext xmlns:c16="http://schemas.microsoft.com/office/drawing/2014/chart" uri="{C3380CC4-5D6E-409C-BE32-E72D297353CC}">
              <c16:uniqueId val="{00000030-C785-4E01-BC7F-350D8AA3474F}"/>
            </c:ext>
          </c:extLst>
        </c:ser>
        <c:ser>
          <c:idx val="49"/>
          <c:order val="4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Лист3!$BA$4:$BA$37</c:f>
            </c:numRef>
          </c:val>
          <c:extLst>
            <c:ext xmlns:c16="http://schemas.microsoft.com/office/drawing/2014/chart" uri="{C3380CC4-5D6E-409C-BE32-E72D297353CC}">
              <c16:uniqueId val="{00000031-C785-4E01-BC7F-350D8AA3474F}"/>
            </c:ext>
          </c:extLst>
        </c:ser>
        <c:ser>
          <c:idx val="50"/>
          <c:order val="5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Лист3!$BB$4:$BB$37</c:f>
            </c:numRef>
          </c:val>
          <c:extLst>
            <c:ext xmlns:c16="http://schemas.microsoft.com/office/drawing/2014/chart" uri="{C3380CC4-5D6E-409C-BE32-E72D297353CC}">
              <c16:uniqueId val="{00000032-C785-4E01-BC7F-350D8AA3474F}"/>
            </c:ext>
          </c:extLst>
        </c:ser>
        <c:ser>
          <c:idx val="51"/>
          <c:order val="5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Лист3!$BC$4:$BC$37</c:f>
            </c:numRef>
          </c:val>
          <c:extLst>
            <c:ext xmlns:c16="http://schemas.microsoft.com/office/drawing/2014/chart" uri="{C3380CC4-5D6E-409C-BE32-E72D297353CC}">
              <c16:uniqueId val="{00000033-C785-4E01-BC7F-350D8AA3474F}"/>
            </c:ext>
          </c:extLst>
        </c:ser>
        <c:ser>
          <c:idx val="52"/>
          <c:order val="5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Лист3!$BD$4:$BD$37</c:f>
            </c:numRef>
          </c:val>
          <c:extLst>
            <c:ext xmlns:c16="http://schemas.microsoft.com/office/drawing/2014/chart" uri="{C3380CC4-5D6E-409C-BE32-E72D297353CC}">
              <c16:uniqueId val="{00000034-C785-4E01-BC7F-350D8AA3474F}"/>
            </c:ext>
          </c:extLst>
        </c:ser>
        <c:ser>
          <c:idx val="53"/>
          <c:order val="5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Лист3!$BE$4:$BE$37</c:f>
            </c:numRef>
          </c:val>
          <c:extLst>
            <c:ext xmlns:c16="http://schemas.microsoft.com/office/drawing/2014/chart" uri="{C3380CC4-5D6E-409C-BE32-E72D297353CC}">
              <c16:uniqueId val="{00000035-C785-4E01-BC7F-350D8AA3474F}"/>
            </c:ext>
          </c:extLst>
        </c:ser>
        <c:ser>
          <c:idx val="54"/>
          <c:order val="5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Лист3!$BF$4:$BF$37</c:f>
            </c:numRef>
          </c:val>
          <c:extLst>
            <c:ext xmlns:c16="http://schemas.microsoft.com/office/drawing/2014/chart" uri="{C3380CC4-5D6E-409C-BE32-E72D297353CC}">
              <c16:uniqueId val="{00000036-C785-4E01-BC7F-350D8AA3474F}"/>
            </c:ext>
          </c:extLst>
        </c:ser>
        <c:ser>
          <c:idx val="55"/>
          <c:order val="5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Лист3!$BG$4:$BG$37</c:f>
            </c:numRef>
          </c:val>
          <c:extLst>
            <c:ext xmlns:c16="http://schemas.microsoft.com/office/drawing/2014/chart" uri="{C3380CC4-5D6E-409C-BE32-E72D297353CC}">
              <c16:uniqueId val="{00000037-C785-4E01-BC7F-350D8AA3474F}"/>
            </c:ext>
          </c:extLst>
        </c:ser>
        <c:ser>
          <c:idx val="56"/>
          <c:order val="5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Лист3!$BH$4:$BH$37</c:f>
            </c:numRef>
          </c:val>
          <c:extLst>
            <c:ext xmlns:c16="http://schemas.microsoft.com/office/drawing/2014/chart" uri="{C3380CC4-5D6E-409C-BE32-E72D297353CC}">
              <c16:uniqueId val="{00000038-C785-4E01-BC7F-350D8AA3474F}"/>
            </c:ext>
          </c:extLst>
        </c:ser>
        <c:ser>
          <c:idx val="57"/>
          <c:order val="5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Лист3!$BI$4:$BI$37</c:f>
            </c:numRef>
          </c:val>
          <c:extLst>
            <c:ext xmlns:c16="http://schemas.microsoft.com/office/drawing/2014/chart" uri="{C3380CC4-5D6E-409C-BE32-E72D297353CC}">
              <c16:uniqueId val="{00000039-C785-4E01-BC7F-350D8AA3474F}"/>
            </c:ext>
          </c:extLst>
        </c:ser>
        <c:ser>
          <c:idx val="58"/>
          <c:order val="5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Лист3!$BJ$4:$BJ$37</c:f>
            </c:numRef>
          </c:val>
          <c:extLst>
            <c:ext xmlns:c16="http://schemas.microsoft.com/office/drawing/2014/chart" uri="{C3380CC4-5D6E-409C-BE32-E72D297353CC}">
              <c16:uniqueId val="{0000003A-C785-4E01-BC7F-350D8AA3474F}"/>
            </c:ext>
          </c:extLst>
        </c:ser>
        <c:ser>
          <c:idx val="59"/>
          <c:order val="5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Лист3!$BK$4:$BK$37</c:f>
            </c:numRef>
          </c:val>
          <c:extLst>
            <c:ext xmlns:c16="http://schemas.microsoft.com/office/drawing/2014/chart" uri="{C3380CC4-5D6E-409C-BE32-E72D297353CC}">
              <c16:uniqueId val="{0000003B-C785-4E01-BC7F-350D8AA3474F}"/>
            </c:ext>
          </c:extLst>
        </c:ser>
        <c:ser>
          <c:idx val="60"/>
          <c:order val="6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Лист3!$BL$4:$BL$37</c:f>
            </c:numRef>
          </c:val>
          <c:extLst>
            <c:ext xmlns:c16="http://schemas.microsoft.com/office/drawing/2014/chart" uri="{C3380CC4-5D6E-409C-BE32-E72D297353CC}">
              <c16:uniqueId val="{0000003C-C785-4E01-BC7F-350D8AA3474F}"/>
            </c:ext>
          </c:extLst>
        </c:ser>
        <c:ser>
          <c:idx val="61"/>
          <c:order val="6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Лист3!$BM$4:$BM$37</c:f>
            </c:numRef>
          </c:val>
          <c:extLst>
            <c:ext xmlns:c16="http://schemas.microsoft.com/office/drawing/2014/chart" uri="{C3380CC4-5D6E-409C-BE32-E72D297353CC}">
              <c16:uniqueId val="{0000003D-C785-4E01-BC7F-350D8AA3474F}"/>
            </c:ext>
          </c:extLst>
        </c:ser>
        <c:ser>
          <c:idx val="62"/>
          <c:order val="6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Лист3!$BN$4:$BN$37</c:f>
            </c:numRef>
          </c:val>
          <c:extLst>
            <c:ext xmlns:c16="http://schemas.microsoft.com/office/drawing/2014/chart" uri="{C3380CC4-5D6E-409C-BE32-E72D297353CC}">
              <c16:uniqueId val="{0000003E-C785-4E01-BC7F-350D8AA3474F}"/>
            </c:ext>
          </c:extLst>
        </c:ser>
        <c:ser>
          <c:idx val="63"/>
          <c:order val="6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Лист3!$BO$4:$BO$37</c:f>
            </c:numRef>
          </c:val>
          <c:extLst>
            <c:ext xmlns:c16="http://schemas.microsoft.com/office/drawing/2014/chart" uri="{C3380CC4-5D6E-409C-BE32-E72D297353CC}">
              <c16:uniqueId val="{0000003F-C785-4E01-BC7F-350D8AA3474F}"/>
            </c:ext>
          </c:extLst>
        </c:ser>
        <c:ser>
          <c:idx val="64"/>
          <c:order val="6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Лист3!$BP$4:$BP$37</c:f>
            </c:numRef>
          </c:val>
          <c:extLst>
            <c:ext xmlns:c16="http://schemas.microsoft.com/office/drawing/2014/chart" uri="{C3380CC4-5D6E-409C-BE32-E72D297353CC}">
              <c16:uniqueId val="{00000040-C785-4E01-BC7F-350D8AA3474F}"/>
            </c:ext>
          </c:extLst>
        </c:ser>
        <c:ser>
          <c:idx val="65"/>
          <c:order val="6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Лист3!$BQ$4:$BQ$37</c:f>
            </c:numRef>
          </c:val>
          <c:extLst>
            <c:ext xmlns:c16="http://schemas.microsoft.com/office/drawing/2014/chart" uri="{C3380CC4-5D6E-409C-BE32-E72D297353CC}">
              <c16:uniqueId val="{00000041-C785-4E01-BC7F-350D8AA3474F}"/>
            </c:ext>
          </c:extLst>
        </c:ser>
        <c:ser>
          <c:idx val="66"/>
          <c:order val="6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Лист3!$BR$4:$BR$37</c:f>
            </c:numRef>
          </c:val>
          <c:extLst>
            <c:ext xmlns:c16="http://schemas.microsoft.com/office/drawing/2014/chart" uri="{C3380CC4-5D6E-409C-BE32-E72D297353CC}">
              <c16:uniqueId val="{00000042-C785-4E01-BC7F-350D8AA3474F}"/>
            </c:ext>
          </c:extLst>
        </c:ser>
        <c:ser>
          <c:idx val="67"/>
          <c:order val="6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Лист3!$BS$4:$BS$37</c:f>
            </c:numRef>
          </c:val>
          <c:extLst>
            <c:ext xmlns:c16="http://schemas.microsoft.com/office/drawing/2014/chart" uri="{C3380CC4-5D6E-409C-BE32-E72D297353CC}">
              <c16:uniqueId val="{00000043-C785-4E01-BC7F-350D8AA3474F}"/>
            </c:ext>
          </c:extLst>
        </c:ser>
        <c:ser>
          <c:idx val="68"/>
          <c:order val="6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Лист3!$BT$4:$BT$37</c:f>
            </c:numRef>
          </c:val>
          <c:extLst>
            <c:ext xmlns:c16="http://schemas.microsoft.com/office/drawing/2014/chart" uri="{C3380CC4-5D6E-409C-BE32-E72D297353CC}">
              <c16:uniqueId val="{00000044-C785-4E01-BC7F-350D8AA3474F}"/>
            </c:ext>
          </c:extLst>
        </c:ser>
        <c:ser>
          <c:idx val="69"/>
          <c:order val="6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Лист3!$BU$4:$BU$37</c:f>
            </c:numRef>
          </c:val>
          <c:extLst>
            <c:ext xmlns:c16="http://schemas.microsoft.com/office/drawing/2014/chart" uri="{C3380CC4-5D6E-409C-BE32-E72D297353CC}">
              <c16:uniqueId val="{00000045-C785-4E01-BC7F-350D8AA3474F}"/>
            </c:ext>
          </c:extLst>
        </c:ser>
        <c:ser>
          <c:idx val="70"/>
          <c:order val="7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Лист3!$BV$4:$BV$37</c:f>
            </c:numRef>
          </c:val>
          <c:extLst>
            <c:ext xmlns:c16="http://schemas.microsoft.com/office/drawing/2014/chart" uri="{C3380CC4-5D6E-409C-BE32-E72D297353CC}">
              <c16:uniqueId val="{00000046-C785-4E01-BC7F-350D8AA3474F}"/>
            </c:ext>
          </c:extLst>
        </c:ser>
        <c:ser>
          <c:idx val="71"/>
          <c:order val="7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Лист3!$BW$4:$BW$37</c:f>
            </c:numRef>
          </c:val>
          <c:extLst>
            <c:ext xmlns:c16="http://schemas.microsoft.com/office/drawing/2014/chart" uri="{C3380CC4-5D6E-409C-BE32-E72D297353CC}">
              <c16:uniqueId val="{00000047-C785-4E01-BC7F-350D8AA3474F}"/>
            </c:ext>
          </c:extLst>
        </c:ser>
        <c:ser>
          <c:idx val="72"/>
          <c:order val="7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Лист3!$BX$4:$BX$37</c:f>
            </c:numRef>
          </c:val>
          <c:extLst>
            <c:ext xmlns:c16="http://schemas.microsoft.com/office/drawing/2014/chart" uri="{C3380CC4-5D6E-409C-BE32-E72D297353CC}">
              <c16:uniqueId val="{00000048-C785-4E01-BC7F-350D8AA3474F}"/>
            </c:ext>
          </c:extLst>
        </c:ser>
        <c:ser>
          <c:idx val="73"/>
          <c:order val="7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Лист3!$BY$4:$BY$37</c:f>
            </c:numRef>
          </c:val>
          <c:extLst>
            <c:ext xmlns:c16="http://schemas.microsoft.com/office/drawing/2014/chart" uri="{C3380CC4-5D6E-409C-BE32-E72D297353CC}">
              <c16:uniqueId val="{00000049-C785-4E01-BC7F-350D8AA3474F}"/>
            </c:ext>
          </c:extLst>
        </c:ser>
        <c:ser>
          <c:idx val="74"/>
          <c:order val="7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Лист3!$BZ$4:$BZ$37</c:f>
            </c:numRef>
          </c:val>
          <c:extLst>
            <c:ext xmlns:c16="http://schemas.microsoft.com/office/drawing/2014/chart" uri="{C3380CC4-5D6E-409C-BE32-E72D297353CC}">
              <c16:uniqueId val="{0000004A-C785-4E01-BC7F-350D8AA3474F}"/>
            </c:ext>
          </c:extLst>
        </c:ser>
        <c:ser>
          <c:idx val="75"/>
          <c:order val="7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Лист3!$CA$4:$CA$37</c:f>
            </c:numRef>
          </c:val>
          <c:extLst>
            <c:ext xmlns:c16="http://schemas.microsoft.com/office/drawing/2014/chart" uri="{C3380CC4-5D6E-409C-BE32-E72D297353CC}">
              <c16:uniqueId val="{0000004B-C785-4E01-BC7F-350D8AA3474F}"/>
            </c:ext>
          </c:extLst>
        </c:ser>
        <c:ser>
          <c:idx val="76"/>
          <c:order val="7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Лист3!$CB$4:$CB$37</c:f>
            </c:numRef>
          </c:val>
          <c:extLst>
            <c:ext xmlns:c16="http://schemas.microsoft.com/office/drawing/2014/chart" uri="{C3380CC4-5D6E-409C-BE32-E72D297353CC}">
              <c16:uniqueId val="{0000004C-C785-4E01-BC7F-350D8AA3474F}"/>
            </c:ext>
          </c:extLst>
        </c:ser>
        <c:ser>
          <c:idx val="77"/>
          <c:order val="7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Лист3!$CC$4:$CC$37</c:f>
            </c:numRef>
          </c:val>
          <c:extLst>
            <c:ext xmlns:c16="http://schemas.microsoft.com/office/drawing/2014/chart" uri="{C3380CC4-5D6E-409C-BE32-E72D297353CC}">
              <c16:uniqueId val="{0000004D-C785-4E01-BC7F-350D8AA3474F}"/>
            </c:ext>
          </c:extLst>
        </c:ser>
        <c:ser>
          <c:idx val="78"/>
          <c:order val="7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Лист3!$CD$4:$CD$37</c:f>
            </c:numRef>
          </c:val>
          <c:extLst>
            <c:ext xmlns:c16="http://schemas.microsoft.com/office/drawing/2014/chart" uri="{C3380CC4-5D6E-409C-BE32-E72D297353CC}">
              <c16:uniqueId val="{0000004E-C785-4E01-BC7F-350D8AA3474F}"/>
            </c:ext>
          </c:extLst>
        </c:ser>
        <c:ser>
          <c:idx val="79"/>
          <c:order val="7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Лист3!$CE$4:$CE$37</c:f>
            </c:numRef>
          </c:val>
          <c:extLst>
            <c:ext xmlns:c16="http://schemas.microsoft.com/office/drawing/2014/chart" uri="{C3380CC4-5D6E-409C-BE32-E72D297353CC}">
              <c16:uniqueId val="{0000004F-C785-4E01-BC7F-350D8AA3474F}"/>
            </c:ext>
          </c:extLst>
        </c:ser>
        <c:ser>
          <c:idx val="80"/>
          <c:order val="8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Лист3!$CF$4:$CF$37</c:f>
            </c:numRef>
          </c:val>
          <c:extLst>
            <c:ext xmlns:c16="http://schemas.microsoft.com/office/drawing/2014/chart" uri="{C3380CC4-5D6E-409C-BE32-E72D297353CC}">
              <c16:uniqueId val="{00000050-C785-4E01-BC7F-350D8AA3474F}"/>
            </c:ext>
          </c:extLst>
        </c:ser>
        <c:ser>
          <c:idx val="81"/>
          <c:order val="8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Лист3!$CG$4:$CG$37</c:f>
            </c:numRef>
          </c:val>
          <c:extLst>
            <c:ext xmlns:c16="http://schemas.microsoft.com/office/drawing/2014/chart" uri="{C3380CC4-5D6E-409C-BE32-E72D297353CC}">
              <c16:uniqueId val="{00000051-C785-4E01-BC7F-350D8AA3474F}"/>
            </c:ext>
          </c:extLst>
        </c:ser>
        <c:ser>
          <c:idx val="82"/>
          <c:order val="8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Лист3!$CH$4:$CH$37</c:f>
            </c:numRef>
          </c:val>
          <c:extLst>
            <c:ext xmlns:c16="http://schemas.microsoft.com/office/drawing/2014/chart" uri="{C3380CC4-5D6E-409C-BE32-E72D297353CC}">
              <c16:uniqueId val="{00000052-C785-4E01-BC7F-350D8AA3474F}"/>
            </c:ext>
          </c:extLst>
        </c:ser>
        <c:ser>
          <c:idx val="83"/>
          <c:order val="8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Лист3!$CI$4:$CI$37</c:f>
            </c:numRef>
          </c:val>
          <c:extLst>
            <c:ext xmlns:c16="http://schemas.microsoft.com/office/drawing/2014/chart" uri="{C3380CC4-5D6E-409C-BE32-E72D297353CC}">
              <c16:uniqueId val="{00000053-C785-4E01-BC7F-350D8AA3474F}"/>
            </c:ext>
          </c:extLst>
        </c:ser>
        <c:ser>
          <c:idx val="84"/>
          <c:order val="8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Лист3!$CJ$4:$CJ$37</c:f>
            </c:numRef>
          </c:val>
          <c:extLst>
            <c:ext xmlns:c16="http://schemas.microsoft.com/office/drawing/2014/chart" uri="{C3380CC4-5D6E-409C-BE32-E72D297353CC}">
              <c16:uniqueId val="{00000054-C785-4E01-BC7F-350D8AA3474F}"/>
            </c:ext>
          </c:extLst>
        </c:ser>
        <c:ser>
          <c:idx val="85"/>
          <c:order val="8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Лист3!$CK$4:$CK$37</c:f>
            </c:numRef>
          </c:val>
          <c:extLst>
            <c:ext xmlns:c16="http://schemas.microsoft.com/office/drawing/2014/chart" uri="{C3380CC4-5D6E-409C-BE32-E72D297353CC}">
              <c16:uniqueId val="{00000055-C785-4E01-BC7F-350D8AA3474F}"/>
            </c:ext>
          </c:extLst>
        </c:ser>
        <c:ser>
          <c:idx val="86"/>
          <c:order val="8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Лист3!$CL$4:$CL$37</c:f>
            </c:numRef>
          </c:val>
          <c:extLst>
            <c:ext xmlns:c16="http://schemas.microsoft.com/office/drawing/2014/chart" uri="{C3380CC4-5D6E-409C-BE32-E72D297353CC}">
              <c16:uniqueId val="{00000056-C785-4E01-BC7F-350D8AA3474F}"/>
            </c:ext>
          </c:extLst>
        </c:ser>
        <c:ser>
          <c:idx val="87"/>
          <c:order val="8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Лист3!$CM$4:$CM$37</c:f>
            </c:numRef>
          </c:val>
          <c:extLst>
            <c:ext xmlns:c16="http://schemas.microsoft.com/office/drawing/2014/chart" uri="{C3380CC4-5D6E-409C-BE32-E72D297353CC}">
              <c16:uniqueId val="{00000057-C785-4E01-BC7F-350D8AA3474F}"/>
            </c:ext>
          </c:extLst>
        </c:ser>
        <c:ser>
          <c:idx val="88"/>
          <c:order val="8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Лист3!$CN$4:$CN$37</c:f>
            </c:numRef>
          </c:val>
          <c:extLst>
            <c:ext xmlns:c16="http://schemas.microsoft.com/office/drawing/2014/chart" uri="{C3380CC4-5D6E-409C-BE32-E72D297353CC}">
              <c16:uniqueId val="{00000058-C785-4E01-BC7F-350D8AA3474F}"/>
            </c:ext>
          </c:extLst>
        </c:ser>
        <c:ser>
          <c:idx val="89"/>
          <c:order val="8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Лист3!$CO$4:$CO$37</c:f>
            </c:numRef>
          </c:val>
          <c:extLst>
            <c:ext xmlns:c16="http://schemas.microsoft.com/office/drawing/2014/chart" uri="{C3380CC4-5D6E-409C-BE32-E72D297353CC}">
              <c16:uniqueId val="{00000059-C785-4E01-BC7F-350D8AA3474F}"/>
            </c:ext>
          </c:extLst>
        </c:ser>
        <c:ser>
          <c:idx val="90"/>
          <c:order val="9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Лист3!$CP$4:$CP$37</c:f>
            </c:numRef>
          </c:val>
          <c:extLst>
            <c:ext xmlns:c16="http://schemas.microsoft.com/office/drawing/2014/chart" uri="{C3380CC4-5D6E-409C-BE32-E72D297353CC}">
              <c16:uniqueId val="{0000005A-C785-4E01-BC7F-350D8AA3474F}"/>
            </c:ext>
          </c:extLst>
        </c:ser>
        <c:ser>
          <c:idx val="91"/>
          <c:order val="9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Лист3!$CQ$4:$CQ$37</c:f>
            </c:numRef>
          </c:val>
          <c:extLst>
            <c:ext xmlns:c16="http://schemas.microsoft.com/office/drawing/2014/chart" uri="{C3380CC4-5D6E-409C-BE32-E72D297353CC}">
              <c16:uniqueId val="{0000005B-C785-4E01-BC7F-350D8AA3474F}"/>
            </c:ext>
          </c:extLst>
        </c:ser>
        <c:ser>
          <c:idx val="92"/>
          <c:order val="9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Лист3!$CR$4:$CR$37</c:f>
            </c:numRef>
          </c:val>
          <c:extLst>
            <c:ext xmlns:c16="http://schemas.microsoft.com/office/drawing/2014/chart" uri="{C3380CC4-5D6E-409C-BE32-E72D297353CC}">
              <c16:uniqueId val="{0000005C-C785-4E01-BC7F-350D8AA3474F}"/>
            </c:ext>
          </c:extLst>
        </c:ser>
        <c:ser>
          <c:idx val="93"/>
          <c:order val="93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Лист3!$CS$4:$CS$37</c:f>
            </c:numRef>
          </c:val>
          <c:extLst>
            <c:ext xmlns:c16="http://schemas.microsoft.com/office/drawing/2014/chart" uri="{C3380CC4-5D6E-409C-BE32-E72D297353CC}">
              <c16:uniqueId val="{0000005D-C785-4E01-BC7F-350D8AA3474F}"/>
            </c:ext>
          </c:extLst>
        </c:ser>
        <c:ser>
          <c:idx val="94"/>
          <c:order val="94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Лист3!$CT$4:$CT$37</c:f>
            </c:numRef>
          </c:val>
          <c:extLst>
            <c:ext xmlns:c16="http://schemas.microsoft.com/office/drawing/2014/chart" uri="{C3380CC4-5D6E-409C-BE32-E72D297353CC}">
              <c16:uniqueId val="{0000005E-C785-4E01-BC7F-350D8AA3474F}"/>
            </c:ext>
          </c:extLst>
        </c:ser>
        <c:ser>
          <c:idx val="95"/>
          <c:order val="95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Лист3!$CU$4:$CU$37</c:f>
            </c:numRef>
          </c:val>
          <c:extLst>
            <c:ext xmlns:c16="http://schemas.microsoft.com/office/drawing/2014/chart" uri="{C3380CC4-5D6E-409C-BE32-E72D297353CC}">
              <c16:uniqueId val="{0000005F-C785-4E01-BC7F-350D8AA3474F}"/>
            </c:ext>
          </c:extLst>
        </c:ser>
        <c:ser>
          <c:idx val="96"/>
          <c:order val="96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Лист3!$CV$4:$CV$37</c:f>
            </c:numRef>
          </c:val>
          <c:extLst>
            <c:ext xmlns:c16="http://schemas.microsoft.com/office/drawing/2014/chart" uri="{C3380CC4-5D6E-409C-BE32-E72D297353CC}">
              <c16:uniqueId val="{00000060-C785-4E01-BC7F-350D8AA3474F}"/>
            </c:ext>
          </c:extLst>
        </c:ser>
        <c:ser>
          <c:idx val="97"/>
          <c:order val="97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Лист3!$CW$4:$CW$37</c:f>
            </c:numRef>
          </c:val>
          <c:extLst>
            <c:ext xmlns:c16="http://schemas.microsoft.com/office/drawing/2014/chart" uri="{C3380CC4-5D6E-409C-BE32-E72D297353CC}">
              <c16:uniqueId val="{00000061-C785-4E01-BC7F-350D8AA3474F}"/>
            </c:ext>
          </c:extLst>
        </c:ser>
        <c:ser>
          <c:idx val="98"/>
          <c:order val="98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Лист3!$CX$4:$CX$37</c:f>
            </c:numRef>
          </c:val>
          <c:extLst>
            <c:ext xmlns:c16="http://schemas.microsoft.com/office/drawing/2014/chart" uri="{C3380CC4-5D6E-409C-BE32-E72D297353CC}">
              <c16:uniqueId val="{00000062-C785-4E01-BC7F-350D8AA3474F}"/>
            </c:ext>
          </c:extLst>
        </c:ser>
        <c:ser>
          <c:idx val="99"/>
          <c:order val="99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Лист3!$CY$4:$CY$37</c:f>
            </c:numRef>
          </c:val>
          <c:extLst>
            <c:ext xmlns:c16="http://schemas.microsoft.com/office/drawing/2014/chart" uri="{C3380CC4-5D6E-409C-BE32-E72D297353CC}">
              <c16:uniqueId val="{00000063-C785-4E01-BC7F-350D8AA3474F}"/>
            </c:ext>
          </c:extLst>
        </c:ser>
        <c:ser>
          <c:idx val="100"/>
          <c:order val="100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Лист3!$CZ$4:$CZ$37</c:f>
            </c:numRef>
          </c:val>
          <c:extLst>
            <c:ext xmlns:c16="http://schemas.microsoft.com/office/drawing/2014/chart" uri="{C3380CC4-5D6E-409C-BE32-E72D297353CC}">
              <c16:uniqueId val="{00000064-C785-4E01-BC7F-350D8AA3474F}"/>
            </c:ext>
          </c:extLst>
        </c:ser>
        <c:ser>
          <c:idx val="101"/>
          <c:order val="101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Лист3!$DA$4:$DA$37</c:f>
            </c:numRef>
          </c:val>
          <c:extLst>
            <c:ext xmlns:c16="http://schemas.microsoft.com/office/drawing/2014/chart" uri="{C3380CC4-5D6E-409C-BE32-E72D297353CC}">
              <c16:uniqueId val="{00000065-C785-4E01-BC7F-350D8AA3474F}"/>
            </c:ext>
          </c:extLst>
        </c:ser>
        <c:ser>
          <c:idx val="102"/>
          <c:order val="102"/>
          <c:invertIfNegative val="0"/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Лист3!$DB$4:$DB$37</c:f>
            </c:numRef>
          </c:val>
          <c:extLst>
            <c:ext xmlns:c16="http://schemas.microsoft.com/office/drawing/2014/chart" uri="{C3380CC4-5D6E-409C-BE32-E72D297353CC}">
              <c16:uniqueId val="{00000066-C785-4E01-BC7F-350D8AA3474F}"/>
            </c:ext>
          </c:extLst>
        </c:ser>
        <c:ser>
          <c:idx val="103"/>
          <c:order val="103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Лист3!$C$4:$C$37</c:f>
              <c:strCache>
                <c:ptCount val="30"/>
                <c:pt idx="0">
                  <c:v>Коммуникативные навыки</c:v>
                </c:pt>
                <c:pt idx="1">
                  <c:v>Управление временем и приоритетами (тайм-менеджмент)</c:v>
                </c:pt>
                <c:pt idx="2">
                  <c:v>Осведомленность об инициативах в здравоохранении местного, национального, глобального уровня</c:v>
                </c:pt>
                <c:pt idx="3">
                  <c:v>Лидерство</c:v>
                </c:pt>
                <c:pt idx="4">
                  <c:v>Навыки влияния, убеждения, презентации</c:v>
                </c:pt>
                <c:pt idx="5">
                  <c:v>Стратегическое управление</c:v>
                </c:pt>
                <c:pt idx="6">
                  <c:v>Диагностика, анализ процессов</c:v>
                </c:pt>
                <c:pt idx="7">
                  <c:v>Измерение деятельности (SMART-цели (индикаторы))</c:v>
                </c:pt>
                <c:pt idx="8">
                  <c:v>Управление рисками </c:v>
                </c:pt>
                <c:pt idx="9">
                  <c:v>Операционное управление</c:v>
                </c:pt>
                <c:pt idx="10">
                  <c:v>Управление проектами</c:v>
                </c:pt>
                <c:pt idx="11">
                  <c:v>Принятие управленческих решений на основе доказательств (доказательный менеджмент)</c:v>
                </c:pt>
                <c:pt idx="12">
                  <c:v>Управление конфликтами</c:v>
                </c:pt>
                <c:pt idx="13">
                  <c:v>Управление изменениями</c:v>
                </c:pt>
                <c:pt idx="14">
                  <c:v>Применение принципов корпоративного управления</c:v>
                </c:pt>
                <c:pt idx="15">
                  <c:v>Планирование и прогнозирование человеческих ресурсов, найм, отбор и адаптация работников</c:v>
                </c:pt>
                <c:pt idx="16">
                  <c:v>Мотивация сотрудников, включая обучение</c:v>
                </c:pt>
                <c:pt idx="17">
                  <c:v>Оценка деятельности</c:v>
                </c:pt>
                <c:pt idx="18">
                  <c:v>Развитие корпоративной культуры организации (корпоративный дух и этика)</c:v>
                </c:pt>
                <c:pt idx="19">
                  <c:v>Эффективная оплата труда</c:v>
                </c:pt>
                <c:pt idx="20">
                  <c:v>Управление финансами</c:v>
                </c:pt>
                <c:pt idx="21">
                  <c:v>Управление информацией</c:v>
                </c:pt>
                <c:pt idx="22">
                  <c:v>Способность эффективного использования ресурсов</c:v>
                </c:pt>
                <c:pt idx="23">
                  <c:v>Применение маркетинговых инструментов</c:v>
                </c:pt>
                <c:pt idx="24">
                  <c:v>Применение информационных технологий</c:v>
                </c:pt>
                <c:pt idx="25">
                  <c:v>Лекарственный менеджмент </c:v>
                </c:pt>
                <c:pt idx="26">
                  <c:v>Управление воздействием на окружающую среду</c:v>
                </c:pt>
                <c:pt idx="27">
                  <c:v>Способность к организации пациентоориентированного подхода </c:v>
                </c:pt>
                <c:pt idx="28">
                  <c:v>Управление жалобами и обратной связью с клиентами</c:v>
                </c:pt>
                <c:pt idx="29">
                  <c:v>Управление системами (стандартами) качества </c:v>
                </c:pt>
              </c:strCache>
            </c:strRef>
          </c:cat>
          <c:val>
            <c:numRef>
              <c:f>Лист3!$DC$4:$DC$37</c:f>
              <c:numCache>
                <c:formatCode>0.0</c:formatCode>
                <c:ptCount val="30"/>
                <c:pt idx="0">
                  <c:v>4.709677419354839</c:v>
                </c:pt>
                <c:pt idx="1">
                  <c:v>5.709677419354839</c:v>
                </c:pt>
                <c:pt idx="2">
                  <c:v>2.612903225806452</c:v>
                </c:pt>
                <c:pt idx="3">
                  <c:v>4.7419354838709671</c:v>
                </c:pt>
                <c:pt idx="4">
                  <c:v>3.064516129032258</c:v>
                </c:pt>
                <c:pt idx="5">
                  <c:v>5.709677419354839</c:v>
                </c:pt>
                <c:pt idx="6">
                  <c:v>5.032258064516129</c:v>
                </c:pt>
                <c:pt idx="7">
                  <c:v>5.193548387096774</c:v>
                </c:pt>
                <c:pt idx="8">
                  <c:v>5.4516129032258069</c:v>
                </c:pt>
                <c:pt idx="9">
                  <c:v>3.064516129032258</c:v>
                </c:pt>
                <c:pt idx="10">
                  <c:v>2.741935483870968</c:v>
                </c:pt>
                <c:pt idx="11">
                  <c:v>2.806451612903226</c:v>
                </c:pt>
                <c:pt idx="12">
                  <c:v>3.6774193548387095</c:v>
                </c:pt>
                <c:pt idx="13">
                  <c:v>2.741935483870968</c:v>
                </c:pt>
                <c:pt idx="14">
                  <c:v>5.2258064516129039</c:v>
                </c:pt>
                <c:pt idx="15">
                  <c:v>2.4516129032258065</c:v>
                </c:pt>
                <c:pt idx="16">
                  <c:v>2.5806451612903225</c:v>
                </c:pt>
                <c:pt idx="17">
                  <c:v>3.064516129032258</c:v>
                </c:pt>
                <c:pt idx="18">
                  <c:v>1.4838709677419355</c:v>
                </c:pt>
                <c:pt idx="19">
                  <c:v>1.7419354838709675</c:v>
                </c:pt>
                <c:pt idx="20">
                  <c:v>3.3225806451612905</c:v>
                </c:pt>
                <c:pt idx="21">
                  <c:v>1.2258064516129032</c:v>
                </c:pt>
                <c:pt idx="22">
                  <c:v>3.3225806451612905</c:v>
                </c:pt>
                <c:pt idx="23">
                  <c:v>4.4193548387096779</c:v>
                </c:pt>
                <c:pt idx="24">
                  <c:v>2</c:v>
                </c:pt>
                <c:pt idx="25">
                  <c:v>4.5161290322580641</c:v>
                </c:pt>
                <c:pt idx="26">
                  <c:v>0.967741935483871</c:v>
                </c:pt>
                <c:pt idx="27">
                  <c:v>1.806451612903226</c:v>
                </c:pt>
                <c:pt idx="28">
                  <c:v>2.4193548387096775</c:v>
                </c:pt>
                <c:pt idx="29">
                  <c:v>2.193548387096774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7-C785-4E01-BC7F-350D8AA34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884736"/>
        <c:axId val="116178240"/>
      </c:barChart>
      <c:catAx>
        <c:axId val="1608847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6178240"/>
        <c:crosses val="autoZero"/>
        <c:auto val="1"/>
        <c:lblAlgn val="ctr"/>
        <c:lblOffset val="100"/>
        <c:noMultiLvlLbl val="0"/>
      </c:catAx>
      <c:valAx>
        <c:axId val="116178240"/>
        <c:scaling>
          <c:orientation val="minMax"/>
        </c:scaling>
        <c:delete val="0"/>
        <c:axPos val="b"/>
        <c:majorGridlines/>
        <c:numFmt formatCode="0.0" sourceLinked="1"/>
        <c:majorTickMark val="none"/>
        <c:minorTickMark val="none"/>
        <c:tickLblPos val="nextTo"/>
        <c:crossAx val="160884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3648" y="4149080"/>
            <a:ext cx="7774632" cy="60349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Индивидуальный план развития руководителей и заместителей организаций здравоохранения РК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0564" y="5949280"/>
            <a:ext cx="6400800" cy="5536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Астана 2018</a:t>
            </a:r>
            <a:endParaRPr lang="ru-RU" sz="2400" dirty="0"/>
          </a:p>
        </p:txBody>
      </p:sp>
      <p:pic>
        <p:nvPicPr>
          <p:cNvPr id="4" name="Picture 2" descr="http://rcrz.kz/images/banners/logo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109608" cy="9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8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амые востребованные компетенции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предложенных 30 компетенций):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самых важных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требуемых компетенций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менеджеров здравоохранения: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временем и приоритетами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(тайм-менеджмент), по мнению 322 менеджеров (6,1% от общего количества ответивших);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управление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мнению 291 менеджера (5,5% от общего количества ответивших);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принципов корпоративного управления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мнению 286 менеджеров (5,4% от общего количества ответивших);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рисками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мнению 279 менеджеров (5,3% от общего количества ответивших);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деятельности (SMART-цели (индикаторы)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мнению 257 менеджеров (5,3% от общего количества ответивших).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54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5 приоритетных компетенций для развития на 2019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На </a:t>
            </a:r>
            <a:r>
              <a:rPr lang="ru-RU" dirty="0"/>
              <a:t>основе международного опыта и мнения руководителей организаций здравоохранения были отобраны 5 важных и требуемых компетенций менеджеров здравоохранения, которые требуют концентрации и внимания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lvl="0"/>
            <a:r>
              <a:rPr lang="ru-RU" dirty="0" smtClean="0"/>
              <a:t>Объяснять </a:t>
            </a:r>
            <a:r>
              <a:rPr lang="ru-RU" dirty="0"/>
              <a:t>и</a:t>
            </a:r>
            <a:r>
              <a:rPr lang="ru-RU" dirty="0" smtClean="0"/>
              <a:t> сообщать миссию, цели и  приоритеты внутренним и внешним субъектам;</a:t>
            </a:r>
            <a:endParaRPr lang="ru-RU" dirty="0"/>
          </a:p>
          <a:p>
            <a:pPr lvl="0"/>
            <a:r>
              <a:rPr lang="ru-RU" dirty="0" smtClean="0"/>
              <a:t>Ведение разработки ключевых документов планирования, включая стратегические планы, планы услуг и бизнес-кейсы для новых услуг;</a:t>
            </a:r>
            <a:endParaRPr lang="ru-RU" dirty="0"/>
          </a:p>
          <a:p>
            <a:pPr lvl="0"/>
            <a:r>
              <a:rPr lang="ru-RU" dirty="0"/>
              <a:t>эффективное </a:t>
            </a:r>
            <a:r>
              <a:rPr lang="ru-RU" dirty="0" smtClean="0"/>
              <a:t>управление ведомственными процессами в области человеческих ресурсов, включая планирование; аттестация; стимулы; набор персонала; выбор и удержание; обучение и образование; мотивация, </a:t>
            </a:r>
            <a:r>
              <a:rPr lang="ru-RU" dirty="0" err="1" smtClean="0"/>
              <a:t>коучинг</a:t>
            </a:r>
            <a:r>
              <a:rPr lang="ru-RU" dirty="0" smtClean="0"/>
              <a:t> и наставничество; показатели эффективности;</a:t>
            </a:r>
            <a:endParaRPr lang="ru-RU" dirty="0"/>
          </a:p>
          <a:p>
            <a:r>
              <a:rPr lang="ru-RU" dirty="0" smtClean="0"/>
              <a:t>управление </a:t>
            </a:r>
            <a:r>
              <a:rPr lang="ru-RU" dirty="0"/>
              <a:t>временем и приоритетами (тайм-менеджмент</a:t>
            </a:r>
            <a:r>
              <a:rPr lang="ru-RU" dirty="0" smtClean="0"/>
              <a:t>);</a:t>
            </a:r>
          </a:p>
          <a:p>
            <a:r>
              <a:rPr lang="ru-RU" smtClean="0"/>
              <a:t>управление изменениями (</a:t>
            </a:r>
            <a:r>
              <a:rPr lang="ru-RU"/>
              <a:t>внутренними и </a:t>
            </a:r>
            <a:r>
              <a:rPr lang="ru-RU" smtClean="0"/>
              <a:t>внешними).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98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Международный</a:t>
            </a:r>
            <a:r>
              <a:rPr lang="ru-RU" sz="3600" b="1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опыт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Международная федерация госпиталей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IHF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является международной некоммерческой неправительственной организацией.  Членами организации являются больницы и 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здравоохранения.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IHF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предоставляет платформу для обмена знаниями и стратегическим опытом, а также возможности для международного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сотрудничества в сфере развития здравоохранения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различными участниками сектора здравоохранения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1929 году после первого Международного конгресса больниц в Атлантик-Сити, США в качестве Международной ассоциации госпиталей, она была переименована после Второй мировой войны в 1947 году. Штаб-квартира находится в Женеве.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данной организации заключается в оказании помощи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больницам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повышении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 во всем мире,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которые они оказывают населению с целью улучшения здоровья общества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IHF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разработала платформу для определения уровня компетенций, которая будет представлена на русском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языке (в разработке совместно с РЦРЗ). На основе данной платформы, разрабатывается новый индивидуальный план компетенций менеджера здравоохранения РК.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46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80" y="188640"/>
            <a:ext cx="875020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компетенций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менеджеров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Казахстане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331640"/>
            <a:ext cx="8472518" cy="53120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регламентирующих квалификационные требования медицинских работников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менеджеров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здравоохранения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менеджеров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здравоохранения РК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руководителей и заместителей).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повышения профессионального уровня менеджеров в здравоохранении и лидерства (на базе перечня компетенций) был разработан РЦРЗ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3-х летний план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компетенций, основанный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самооценке (самоанализе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руководителей и заместителей организаций здравоохранения РК.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006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«Согласовано»																          «Утверждено»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Служба  управления персоналом                        		                                                                                Руководитель управления здравоохранения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управления здравоохранения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______________________________ области                                                                                                    ______________________________ области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______________________(Ф.И.О., подпись)                                                                                                    ______________________(Ф.И.О., подпись)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от «____» ___________20__года                                                                                                                                           от «____» ___________20__года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Индивидуальный план 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непрерывного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профессионального развития менеджера здравоохранения 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Наименование организации здравоохранения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Ф.И.О. менеджера здравоохранения: 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Должность: 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Дата заполнения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: 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b="1" dirty="0">
                <a:latin typeface="Times New Roman"/>
                <a:ea typeface="Calibri"/>
              </a:rPr>
              <a:t>Период планирования </a:t>
            </a:r>
            <a:r>
              <a:rPr lang="ru-RU" b="1" dirty="0" smtClean="0">
                <a:latin typeface="Times New Roman"/>
                <a:ea typeface="Calibri"/>
              </a:rPr>
              <a:t>(</a:t>
            </a:r>
            <a:r>
              <a:rPr lang="ru-RU" b="1" dirty="0">
                <a:latin typeface="Times New Roman"/>
                <a:ea typeface="Calibri"/>
              </a:rPr>
              <a:t>3</a:t>
            </a:r>
            <a:r>
              <a:rPr lang="ru-RU" b="1" dirty="0" smtClean="0">
                <a:latin typeface="Times New Roman"/>
                <a:ea typeface="Calibri"/>
              </a:rPr>
              <a:t> года): 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555541"/>
            <a:ext cx="2448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Форма ИПР (РЦРЗ)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3026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98622356"/>
              </p:ext>
            </p:extLst>
          </p:nvPr>
        </p:nvGraphicFramePr>
        <p:xfrm>
          <a:off x="323529" y="404664"/>
          <a:ext cx="25922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97225131"/>
              </p:ext>
            </p:extLst>
          </p:nvPr>
        </p:nvGraphicFramePr>
        <p:xfrm>
          <a:off x="3059832" y="404664"/>
          <a:ext cx="2689275" cy="34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4607171"/>
              </p:ext>
            </p:extLst>
          </p:nvPr>
        </p:nvGraphicFramePr>
        <p:xfrm>
          <a:off x="6012160" y="404664"/>
          <a:ext cx="25922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4149080"/>
            <a:ext cx="84969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При самооценке менеджером каждая компетенция** определяется по шкале в четыре уровня:  </a:t>
            </a:r>
          </a:p>
          <a:p>
            <a:r>
              <a:rPr lang="ru-RU" sz="1100" dirty="0"/>
              <a:t>1-ниже среднего (действия не соответствуют компетенции, требуют существенной коррекции и/или компенсации действиями коллег/подчиненных);</a:t>
            </a:r>
          </a:p>
          <a:p>
            <a:r>
              <a:rPr lang="ru-RU" sz="1100" dirty="0"/>
              <a:t>2-средний (значительное количество проявлений компетенции соответствуют требуемому поведению, однако есть резервы для развития);</a:t>
            </a:r>
          </a:p>
          <a:p>
            <a:r>
              <a:rPr lang="ru-RU" sz="1100" dirty="0"/>
              <a:t>3-выше среднего (проявляется достаточно эффективный для выполнения работы уровень развития компетенции);</a:t>
            </a:r>
          </a:p>
          <a:p>
            <a:r>
              <a:rPr lang="ru-RU" sz="1100" dirty="0"/>
              <a:t>4-высокий (демонстрируется образец поведения по компетенции, можно ориентироваться для того, чтобы понять, как необходимо действовать).</a:t>
            </a:r>
          </a:p>
          <a:p>
            <a:r>
              <a:rPr lang="ru-RU" sz="1100" dirty="0"/>
              <a:t> </a:t>
            </a:r>
          </a:p>
          <a:p>
            <a:r>
              <a:rPr lang="ru-RU" sz="1100" dirty="0"/>
              <a:t>Уровни на осях диаграммы обозначаются вручную либо в </a:t>
            </a:r>
            <a:r>
              <a:rPr lang="en-US" sz="1100" dirty="0"/>
              <a:t>excel</a:t>
            </a:r>
            <a:r>
              <a:rPr lang="ru-RU" sz="1100" dirty="0"/>
              <a:t> (лепестковая диаграмма). </a:t>
            </a:r>
          </a:p>
          <a:p>
            <a:r>
              <a:rPr lang="ru-RU" sz="1100" dirty="0"/>
              <a:t>Компетенции, по которым уровень оценки составил 2 и ниже, требует развития и прохождения обучения, которое необходимо запланировать,  указав сроки и объем в часах в таблице на следующей странице. </a:t>
            </a:r>
          </a:p>
          <a:p>
            <a:r>
              <a:rPr lang="ru-RU" sz="1100" dirty="0"/>
              <a:t>* - в первый раз заполняется первая диаграмма, далее в динамике самооценка производится на 2-й и 3-й годы;</a:t>
            </a:r>
          </a:p>
          <a:p>
            <a:r>
              <a:rPr lang="ru-RU" sz="1100" dirty="0"/>
              <a:t>** - наименования компетенций указаны на следующей странице в соответствие с порядковым номером</a:t>
            </a:r>
          </a:p>
        </p:txBody>
      </p:sp>
    </p:spTree>
    <p:extLst>
      <p:ext uri="{BB962C8B-B14F-4D97-AF65-F5344CB8AC3E}">
        <p14:creationId xmlns:p14="http://schemas.microsoft.com/office/powerpoint/2010/main" val="189211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847462"/>
              </p:ext>
            </p:extLst>
          </p:nvPr>
        </p:nvGraphicFramePr>
        <p:xfrm>
          <a:off x="395535" y="404654"/>
          <a:ext cx="8352928" cy="6944274"/>
        </p:xfrm>
        <a:graphic>
          <a:graphicData uri="http://schemas.openxmlformats.org/drawingml/2006/table">
            <a:tbl>
              <a:tblPr firstRow="1" firstCol="1" bandRow="1"/>
              <a:tblGrid>
                <a:gridCol w="21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4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9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Требуемые компетенции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Миним.требуемый объем обучения в часах*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Планируемый срок обучения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Фактический срок обучения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Подтверждающие документы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58">
                <a:tc gridSpan="6">
                  <a:txBody>
                    <a:bodyPr/>
                    <a:lstStyle/>
                    <a:p>
                      <a:pPr marL="1143000" indent="-8515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2200" algn="l"/>
                          <a:tab pos="2452370" algn="l"/>
                        </a:tabLs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</a:t>
                      </a: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800" b="1" cap="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Управленческие компетенции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Личная эффективность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навыки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временем и приоритетами (тайм-менеджмент)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5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Осведомленность об инициативах в здравоохранении местного, национального, глобального уровней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Лидерство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Навыки влияния, убеждения и презентации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3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процессами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Стратегическое управление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Диагностика, анализ процессов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Измерение деятельности (</a:t>
                      </a: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SMART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-цели/индикаторы)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рисками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Операционное управление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проектами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Принятие управленческих решений на основе доказательств (доказательный менеджмент)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конфликтами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изменениями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Применение принципов корпоративного управления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9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800" b="1" cap="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требуемый минимальный объём обучения для развития управленческих компетенциЙ в часах: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216 ч.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4307">
                <a:tc gridSpan="2"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Профессиональные компетенции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43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ресурсами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Планирование и прогнозирование человеческих ресурсов, найм, отбор и адаптация работников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Мотивация сотрудников, включая обучение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деятельности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корпоративной культуры организации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Эффективная оплата труда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финансами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информацией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Эффективное использование ресурсов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Применение маркетинговых инструментов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Применение информационных технологий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Лекарственный менеджмент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воздействием на окружающую среду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43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качества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Способность к организации пациентоориентированного подхода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1535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Управление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жалобами и обратной связью с</a:t>
                      </a:r>
                      <a:r>
                        <a:rPr lang="ru-RU" sz="800" spc="3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клиентами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 </a:t>
                      </a:r>
                      <a:endParaRPr lang="ru-RU" sz="5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 </a:t>
                      </a:r>
                      <a:endParaRPr lang="ru-RU" sz="5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 </a:t>
                      </a:r>
                      <a:endParaRPr lang="ru-RU" sz="5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43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системами (стандартами) качества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569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800" b="1" cap="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требуемый минимальный объём обучения для развития профессиональных компетенций: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216 ч.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2569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cap="sm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800" b="1" cap="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требуемый минимальный объём обучения для развития компетенций менеджеров здравоохранения в течение 3 лет</a:t>
                      </a:r>
                      <a:r>
                        <a:rPr lang="ru-RU" sz="800" b="1" cap="sm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</a:t>
                      </a:r>
                      <a:r>
                        <a:rPr lang="ru-RU" sz="800" b="1" cap="sm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432 </a:t>
                      </a: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ч.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569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Переподготовка по специальности «Менеджмент здравоохранения»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cap="sm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864 </a:t>
                      </a: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ч.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2569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Обучение в магистратуре по специальности «Менеджмент здравоохранения»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10" marR="31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89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1433"/>
            <a:ext cx="8229600" cy="59527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компетенций менеджеров здравоохранения РК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4032448" cy="564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836712"/>
            <a:ext cx="442087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4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50580"/>
              </p:ext>
            </p:extLst>
          </p:nvPr>
        </p:nvGraphicFramePr>
        <p:xfrm>
          <a:off x="179512" y="188640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504" y="6021287"/>
            <a:ext cx="8750206" cy="830043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основаны на результатах индивидуального плана НПР руководителей ОЗ:</a:t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419 человек (53,8%)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508575"/>
              </p:ext>
            </p:extLst>
          </p:nvPr>
        </p:nvGraphicFramePr>
        <p:xfrm>
          <a:off x="179512" y="188640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504" y="6021287"/>
            <a:ext cx="8750206" cy="830043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основаны на результатах индивидуального плана НПР заместителей ОЗ:</a:t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692 человек (41%)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5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2067</TotalTime>
  <Words>817</Words>
  <Application>Microsoft Office PowerPoint</Application>
  <PresentationFormat>Экран (4:3)</PresentationFormat>
  <Paragraphs>314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Ofis Teması</vt:lpstr>
      <vt:lpstr>Индивидуальный план развития руководителей и заместителей организаций здравоохранения РК    </vt:lpstr>
      <vt:lpstr>Международный опыт</vt:lpstr>
      <vt:lpstr>Разработка компетенций менеджеров в Казахстане</vt:lpstr>
      <vt:lpstr>Презентация PowerPoint</vt:lpstr>
      <vt:lpstr>Презентация PowerPoint</vt:lpstr>
      <vt:lpstr>Презентация PowerPoint</vt:lpstr>
      <vt:lpstr>Перечень компетенций менеджеров здравоохранения РК</vt:lpstr>
      <vt:lpstr>Данные основаны на результатах индивидуального плана НПР руководителей ОЗ: 419 человек (53,8%)</vt:lpstr>
      <vt:lpstr>Данные основаны на результатах индивидуального плана НПР заместителей ОЗ: 692 человек (41%)</vt:lpstr>
      <vt:lpstr>Самые востребованные компетенции  (из предложенных 30 компетенций):</vt:lpstr>
      <vt:lpstr>5 приоритетных компетенций для развития на 2019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Кабдуева Гульден Акановна</dc:creator>
  <cp:lastModifiedBy>Апеисова Дарига Е.</cp:lastModifiedBy>
  <cp:revision>145</cp:revision>
  <cp:lastPrinted>2018-12-04T11:57:40Z</cp:lastPrinted>
  <dcterms:created xsi:type="dcterms:W3CDTF">2018-09-03T08:13:18Z</dcterms:created>
  <dcterms:modified xsi:type="dcterms:W3CDTF">2018-12-05T08:31:45Z</dcterms:modified>
</cp:coreProperties>
</file>